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63" r:id="rId4"/>
    <p:sldId id="257" r:id="rId5"/>
    <p:sldId id="258" r:id="rId6"/>
    <p:sldId id="259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5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4A0A6-C1B9-4354-AC33-6341741C8B3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27B8-5976-4B27-9BF2-7E392EC4D5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1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43DCB-E7F8-4BB2-9987-8248237627BB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836712"/>
            <a:ext cx="7632848" cy="2088232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7500" lnSpcReduction="20000"/>
          </a:bodyPr>
          <a:lstStyle/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ПРОИЗВОДСТВЕННАЯ БАЗА</a:t>
            </a:r>
          </a:p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ДОРОЖНОГО СТРОИТЕЛЬСТВА</a:t>
            </a:r>
            <a:endParaRPr lang="ru-RU" sz="5400" b="1" spc="300" dirty="0">
              <a:ln w="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085184"/>
            <a:ext cx="66247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sz="32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sz="3200" b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СПИСОК РЕКОМЕНДУЕМОЙ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kk-KZ" sz="2000" dirty="0"/>
              <a:t>Строительство автомобильных дорог: учебник / коллектив авторов; под ред. В.В. Ушакова и В.М. Ольховикова. – М. : КНОРУС, 2013. – 576 с.</a:t>
            </a:r>
            <a:endParaRPr lang="ru-RU" sz="2000" dirty="0"/>
          </a:p>
          <a:p>
            <a:pPr lvl="0"/>
            <a:r>
              <a:rPr lang="ru-RU" sz="2000" dirty="0"/>
              <a:t>Технология и организация работ на производственных предприятиях дорожного хозяйства: </a:t>
            </a:r>
            <a:r>
              <a:rPr lang="ru-RU" sz="2000" dirty="0" err="1"/>
              <a:t>Силкин</a:t>
            </a:r>
            <a:r>
              <a:rPr lang="ru-RU" sz="2000" dirty="0"/>
              <a:t> В.В. – М., ISBN:, 2010. – 224 с.</a:t>
            </a:r>
          </a:p>
          <a:p>
            <a:pPr lvl="0"/>
            <a:r>
              <a:rPr lang="kk-KZ" sz="2000" dirty="0"/>
              <a:t>Производственная база дорожного строительства : учебное пособие / В.Г. Степанец. – Омск : СибАДИ, 2014. – 200 с.</a:t>
            </a:r>
            <a:endParaRPr lang="ru-RU" sz="2000" dirty="0"/>
          </a:p>
          <a:p>
            <a:pPr lvl="0"/>
            <a:r>
              <a:rPr lang="ru-RU" sz="2000" dirty="0"/>
              <a:t>Справочная энциклопедия дорожника. Том </a:t>
            </a:r>
            <a:r>
              <a:rPr lang="en-GB" sz="2000" dirty="0"/>
              <a:t>I</a:t>
            </a:r>
            <a:r>
              <a:rPr lang="ru-RU" sz="2000" dirty="0"/>
              <a:t>. Строительство и реконструкция автомобильных дорог   /Под. ред. А.</a:t>
            </a:r>
            <a:r>
              <a:rPr lang="kk-KZ" sz="2000" dirty="0"/>
              <a:t>П. Васильева</a:t>
            </a:r>
            <a:r>
              <a:rPr lang="ru-RU" sz="2000" dirty="0"/>
              <a:t> –М.: Транспорт, 2005.</a:t>
            </a:r>
          </a:p>
          <a:p>
            <a:pPr lvl="0"/>
            <a:r>
              <a:rPr lang="ru-RU" sz="2000" dirty="0"/>
              <a:t>Справочник дорожного мастера. Строительство, эксплуатация и ремонт автомобильных дорог. – М.: Инфра-Инженерия, 2005.</a:t>
            </a:r>
          </a:p>
          <a:p>
            <a:pPr lvl="0"/>
            <a:r>
              <a:rPr lang="ru-RU" sz="2000" dirty="0"/>
              <a:t>Примеры проектирования производственных предприятий дорожного строительства: </a:t>
            </a:r>
            <a:r>
              <a:rPr lang="ru-RU" sz="2000" dirty="0" err="1"/>
              <a:t>Е.Н.Дубровин</a:t>
            </a:r>
            <a:r>
              <a:rPr lang="ru-RU" sz="2000" dirty="0"/>
              <a:t> и др.-Москва. Высшая школа,1966-403с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32744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48965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В состав производственной базы входят: </a:t>
            </a:r>
          </a:p>
          <a:p>
            <a:pPr lvl="0"/>
            <a:r>
              <a:rPr lang="ru-RU" dirty="0"/>
              <a:t>заводы по приготовлению асфальтобетонных (АБЗ) и бетонных (ЦБЗ) смесей, смесей для устройства оснований; </a:t>
            </a:r>
          </a:p>
          <a:p>
            <a:pPr lvl="0"/>
            <a:r>
              <a:rPr lang="ru-RU" dirty="0"/>
              <a:t>базы для приема и хранения каменных материалов, битума, цемента, битумных эмульсий и других материалов; </a:t>
            </a:r>
          </a:p>
          <a:p>
            <a:pPr lvl="0"/>
            <a:r>
              <a:rPr lang="ru-RU" dirty="0"/>
              <a:t>карьеры каменных материалов и песка; </a:t>
            </a:r>
          </a:p>
          <a:p>
            <a:pPr lvl="0"/>
            <a:r>
              <a:rPr lang="ru-RU" dirty="0"/>
              <a:t>полигоны по изготовлению строительных конструкций; </a:t>
            </a:r>
          </a:p>
          <a:p>
            <a:r>
              <a:rPr lang="ru-RU" dirty="0"/>
              <a:t>мастерские различного назначения, предприятия по техническому обслуживанию и ремонту дорожно-строительной техники и автомобильного транспорта и др.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5085184"/>
            <a:ext cx="8579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NewtonC"/>
              </a:rPr>
              <a:t>В отдельных случаях на территории производственной базы предусматривается возможность размещения автоколонны, комплекса зданий и сооружений строительного управления.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22910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920880" cy="136815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Назначение, классификация и размещение производственных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предприятий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10081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Производственные предприятия</a:t>
            </a:r>
            <a:r>
              <a:rPr lang="ru-RU" sz="2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i="1" dirty="0" smtClean="0"/>
              <a:t>– </a:t>
            </a:r>
            <a:r>
              <a:rPr lang="ru-RU" sz="2600" dirty="0" smtClean="0"/>
              <a:t>комплекс </a:t>
            </a:r>
            <a:r>
              <a:rPr lang="ru-RU" sz="2600" dirty="0"/>
              <a:t>сооружений, машин </a:t>
            </a:r>
            <a:r>
              <a:rPr lang="ru-RU" sz="2600" dirty="0" smtClean="0"/>
              <a:t>и оборудования</a:t>
            </a:r>
            <a:r>
              <a:rPr lang="ru-RU" sz="2600" dirty="0"/>
              <a:t>, которые </a:t>
            </a:r>
            <a:r>
              <a:rPr lang="ru-RU" sz="2600" dirty="0" smtClean="0"/>
              <a:t>обеспечивают добычу </a:t>
            </a:r>
            <a:r>
              <a:rPr lang="ru-RU" sz="2600" dirty="0"/>
              <a:t>необходимых для дорожного строительства материалов, изготовление полуфабрикатов, изделий и </a:t>
            </a:r>
            <a:r>
              <a:rPr lang="ru-RU" sz="2600" dirty="0" smtClean="0"/>
              <a:t>деталей </a:t>
            </a:r>
            <a:endParaRPr lang="ru-RU" sz="2600" dirty="0"/>
          </a:p>
          <a:p>
            <a:pPr>
              <a:buNone/>
            </a:pPr>
            <a:endParaRPr lang="ru-RU" dirty="0"/>
          </a:p>
        </p:txBody>
      </p:sp>
      <p:sp>
        <p:nvSpPr>
          <p:cNvPr id="40" name="Содержимое 2"/>
          <p:cNvSpPr txBox="1">
            <a:spLocks/>
          </p:cNvSpPr>
          <p:nvPr/>
        </p:nvSpPr>
        <p:spPr>
          <a:xfrm>
            <a:off x="179512" y="3501008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5600" dirty="0"/>
              <a:t>По характеру эксплуатации в зависимости </a:t>
            </a:r>
            <a:r>
              <a:rPr lang="ru-RU" sz="5600" dirty="0" smtClean="0"/>
              <a:t>от </a:t>
            </a:r>
            <a:r>
              <a:rPr lang="ru-RU" sz="5600" dirty="0"/>
              <a:t>размещения и средств доставки материалов предприятия могут </a:t>
            </a:r>
            <a:r>
              <a:rPr lang="ru-RU" sz="5600" dirty="0" smtClean="0"/>
              <a:t>быть:</a:t>
            </a:r>
          </a:p>
          <a:p>
            <a:pPr>
              <a:lnSpc>
                <a:spcPct val="120000"/>
              </a:lnSpc>
            </a:pPr>
            <a:endParaRPr lang="ru-RU" sz="5600" dirty="0" smtClean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/>
              <a:t> </a:t>
            </a:r>
            <a:r>
              <a:rPr lang="ru-RU" sz="5600" b="1" dirty="0" smtClean="0"/>
              <a:t>прирельсовые</a:t>
            </a:r>
            <a:endParaRPr lang="ru-RU" sz="5600" b="1" dirty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 err="1" smtClean="0"/>
              <a:t>притрассовые</a:t>
            </a:r>
            <a:endParaRPr lang="ru-RU" sz="5600" b="1" dirty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5600" b="1" dirty="0" err="1" smtClean="0"/>
              <a:t>прикарьерные</a:t>
            </a:r>
            <a:endParaRPr lang="ru-RU" sz="56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Содержимое 2"/>
          <p:cNvSpPr txBox="1">
            <a:spLocks/>
          </p:cNvSpPr>
          <p:nvPr/>
        </p:nvSpPr>
        <p:spPr>
          <a:xfrm>
            <a:off x="251520" y="4941168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400" dirty="0"/>
              <a:t>Предприятия для приготовления смесей разделяют на</a:t>
            </a:r>
            <a:r>
              <a:rPr lang="ru-RU" sz="1400" dirty="0" smtClean="0"/>
              <a:t>:</a:t>
            </a:r>
          </a:p>
          <a:p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стационарные</a:t>
            </a:r>
            <a:endParaRPr lang="ru-RU" sz="1400" b="1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 инвентарные</a:t>
            </a:r>
            <a:endParaRPr lang="ru-RU" sz="1400" b="1" dirty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 передвижные</a:t>
            </a:r>
            <a:endParaRPr lang="ru-RU" sz="14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7864" y="260648"/>
            <a:ext cx="2808312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Производственные предприятия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275856" y="1052736"/>
            <a:ext cx="50405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752020" y="980728"/>
            <a:ext cx="36004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96136" y="1052736"/>
            <a:ext cx="504056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611560" y="1556792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Основного назначения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2204864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Карьеры, ДКЗ</a:t>
            </a:r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11560" y="2636912"/>
            <a:ext cx="2016224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Битумные и эмульсионные базы</a:t>
            </a:r>
            <a:endParaRPr lang="ru-RU" sz="1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11560" y="34290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Базы  цемента и минерального порошка</a:t>
            </a:r>
            <a:endParaRPr lang="ru-RU" sz="1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11560" y="4293096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АБЗ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11560" y="4725144"/>
            <a:ext cx="2016224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ЦБЗ</a:t>
            </a:r>
            <a:endParaRPr lang="ru-RU" sz="1600" dirty="0"/>
          </a:p>
        </p:txBody>
      </p:sp>
      <p:cxnSp>
        <p:nvCxnSpPr>
          <p:cNvPr id="39" name="Shape 38"/>
          <p:cNvCxnSpPr>
            <a:stCxn id="25" idx="1"/>
          </p:cNvCxnSpPr>
          <p:nvPr/>
        </p:nvCxnSpPr>
        <p:spPr>
          <a:xfrm rot="10800000" flipV="1">
            <a:off x="323528" y="1808820"/>
            <a:ext cx="288032" cy="3060340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26" idx="1"/>
          </p:cNvCxnSpPr>
          <p:nvPr/>
        </p:nvCxnSpPr>
        <p:spPr>
          <a:xfrm>
            <a:off x="323528" y="234888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323528" y="292494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323528" y="378904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323528" y="443711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323528" y="486916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3563888" y="16288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Подсобно-производственного назначения</a:t>
            </a:r>
            <a:endParaRPr lang="ru-RU" sz="160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3563888" y="2492896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Склады и хранилища различного назначения</a:t>
            </a:r>
            <a:endParaRPr lang="ru-RU" sz="1600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3563888" y="3356992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Ремонтно-механические мастерские</a:t>
            </a:r>
            <a:endParaRPr lang="ru-RU" sz="1600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3563888" y="4221088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Пункты технического обслуживания ДСМ</a:t>
            </a:r>
            <a:endParaRPr lang="ru-RU" sz="1600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3563888" y="5085184"/>
            <a:ext cx="1944216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Объекты административного назначения</a:t>
            </a:r>
            <a:endParaRPr lang="ru-RU" sz="1600" dirty="0"/>
          </a:p>
        </p:txBody>
      </p:sp>
      <p:cxnSp>
        <p:nvCxnSpPr>
          <p:cNvPr id="80" name="Shape 79"/>
          <p:cNvCxnSpPr>
            <a:stCxn id="74" idx="1"/>
          </p:cNvCxnSpPr>
          <p:nvPr/>
        </p:nvCxnSpPr>
        <p:spPr>
          <a:xfrm rot="10800000" flipV="1">
            <a:off x="3275856" y="1988840"/>
            <a:ext cx="288032" cy="352839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3275856" y="364502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3275856" y="28529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3275856" y="46531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3275856" y="5517232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6516216" y="1628800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Энергетического обслуживания</a:t>
            </a:r>
            <a:endParaRPr lang="ru-RU" sz="1600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6516216" y="2492896"/>
            <a:ext cx="2016224" cy="3600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Электростанции</a:t>
            </a:r>
            <a:endParaRPr lang="ru-RU" sz="1600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6516216" y="2996952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Котельные установки</a:t>
            </a:r>
            <a:endParaRPr lang="ru-RU" sz="1600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6516216" y="3645024"/>
            <a:ext cx="2016224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Компрессорные станции</a:t>
            </a:r>
            <a:endParaRPr lang="ru-RU" sz="1600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6516216" y="4293096"/>
            <a:ext cx="2016224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Водопровод и очистные сооружения</a:t>
            </a:r>
            <a:endParaRPr lang="ru-RU" sz="1600" dirty="0"/>
          </a:p>
        </p:txBody>
      </p:sp>
      <p:cxnSp>
        <p:nvCxnSpPr>
          <p:cNvPr id="107" name="Shape 106"/>
          <p:cNvCxnSpPr>
            <a:stCxn id="102" idx="1"/>
          </p:cNvCxnSpPr>
          <p:nvPr/>
        </p:nvCxnSpPr>
        <p:spPr>
          <a:xfrm rot="10800000" flipV="1">
            <a:off x="6228184" y="1988840"/>
            <a:ext cx="288032" cy="266429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6228184" y="3284984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/>
          <p:nvPr/>
        </p:nvCxnSpPr>
        <p:spPr>
          <a:xfrm>
            <a:off x="6228184" y="270892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>
            <a:off x="6228184" y="3861048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6228184" y="465313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116632"/>
            <a:ext cx="3779912" cy="50405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Размещение</a:t>
            </a:r>
            <a:r>
              <a:rPr kumimoji="0" lang="ru-RU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предприятий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620688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При выборе места </a:t>
            </a:r>
            <a:r>
              <a:rPr lang="ru-RU" sz="1400" dirty="0"/>
              <a:t>расположения производственного предприятия учитывают</a:t>
            </a:r>
            <a:r>
              <a:rPr lang="ru-RU" sz="1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возможность </a:t>
            </a:r>
            <a:r>
              <a:rPr lang="ru-RU" sz="1400" dirty="0"/>
              <a:t>получения исходных </a:t>
            </a:r>
            <a:r>
              <a:rPr lang="ru-RU" sz="1400" dirty="0" smtClean="0"/>
              <a:t>материалов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величину </a:t>
            </a:r>
            <a:r>
              <a:rPr lang="ru-RU" sz="1400" dirty="0"/>
              <a:t>транспортных </a:t>
            </a:r>
            <a:r>
              <a:rPr lang="ru-RU" sz="1400" dirty="0" smtClean="0"/>
              <a:t>затрат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техническую </a:t>
            </a:r>
            <a:r>
              <a:rPr lang="ru-RU" sz="1400" dirty="0"/>
              <a:t>обусловленность, ограничивающую дальность транспортирования, например, асфальтобетонной </a:t>
            </a:r>
            <a:r>
              <a:rPr lang="ru-RU" sz="1400" dirty="0" smtClean="0"/>
              <a:t>смеси</a:t>
            </a:r>
          </a:p>
          <a:p>
            <a:r>
              <a:rPr lang="ru-RU" sz="1400" b="1" i="1" dirty="0" smtClean="0"/>
              <a:t>Схемы развития и размещения предприятий должны разрабатываться с учетом перспективы на 5- или 10-летний период</a:t>
            </a:r>
          </a:p>
          <a:p>
            <a:pPr>
              <a:buFont typeface="Arial" pitchFamily="34" charset="0"/>
              <a:buChar char="•"/>
            </a:pP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0" y="2276872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dirty="0" smtClean="0"/>
              <a:t>При </a:t>
            </a:r>
            <a:r>
              <a:rPr lang="ru-RU" sz="1400" b="1" dirty="0"/>
              <a:t>выборе площадки для строительства </a:t>
            </a:r>
            <a:r>
              <a:rPr lang="ru-RU" sz="1400" dirty="0"/>
              <a:t>производственного предприятия учитывают</a:t>
            </a:r>
            <a:r>
              <a:rPr lang="ru-RU" sz="1400" dirty="0" smtClean="0"/>
              <a:t>: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географические </a:t>
            </a:r>
            <a:r>
              <a:rPr lang="ru-RU" sz="1400" dirty="0"/>
              <a:t>и гидрологические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существующую </a:t>
            </a:r>
            <a:r>
              <a:rPr lang="ru-RU" sz="1400" dirty="0"/>
              <a:t>транспортную </a:t>
            </a:r>
            <a:r>
              <a:rPr lang="ru-RU" sz="1400" dirty="0" smtClean="0"/>
              <a:t>сеть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обеспеченность </a:t>
            </a:r>
            <a:r>
              <a:rPr lang="ru-RU" sz="1400" dirty="0"/>
              <a:t>района электроэнергией, водой, жилплощадью, культурно-бытовыми </a:t>
            </a:r>
            <a:r>
              <a:rPr lang="ru-RU" sz="1400" dirty="0" smtClean="0"/>
              <a:t>помещениями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противопожарные </a:t>
            </a:r>
            <a:r>
              <a:rPr lang="ru-RU" sz="1400" dirty="0"/>
              <a:t>и санитарно-технические </a:t>
            </a:r>
            <a:r>
              <a:rPr lang="ru-RU" sz="1400" dirty="0" smtClean="0"/>
              <a:t>условия</a:t>
            </a:r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3501008"/>
            <a:ext cx="9144000" cy="3356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Оптимальный вариант размещения производственного предприятия </a:t>
            </a:r>
            <a:r>
              <a:rPr lang="ru-RU" sz="1400" dirty="0"/>
              <a:t>выбирают по </a:t>
            </a:r>
            <a:r>
              <a:rPr lang="ru-RU" sz="1400" b="1" dirty="0"/>
              <a:t>минимуму приведенных затрат </a:t>
            </a:r>
            <a:r>
              <a:rPr lang="ru-RU" sz="1400" dirty="0"/>
              <a:t>на производство и транспортирование продукции при одинаковом ее качестве по </a:t>
            </a:r>
            <a:r>
              <a:rPr lang="ru-RU" sz="1400" dirty="0" smtClean="0"/>
              <a:t>формуле:</a:t>
            </a:r>
          </a:p>
          <a:p>
            <a:endParaRPr lang="ru-RU" sz="1400" dirty="0"/>
          </a:p>
          <a:p>
            <a:pPr algn="ctr"/>
            <a:r>
              <a:rPr lang="ru-RU" sz="1400" b="1" i="1" dirty="0"/>
              <a:t>З</a:t>
            </a:r>
            <a:r>
              <a:rPr lang="ru-RU" sz="1400" b="1" i="1" baseline="-25000" dirty="0"/>
              <a:t>П</a:t>
            </a:r>
            <a:r>
              <a:rPr lang="ru-RU" sz="1400" b="1" dirty="0"/>
              <a:t> =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тс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пер</a:t>
            </a:r>
            <a:r>
              <a:rPr lang="ru-RU" sz="1400" b="1" dirty="0" err="1"/>
              <a:t>+</a:t>
            </a:r>
            <a:r>
              <a:rPr lang="ru-RU" sz="1400" b="1" dirty="0"/>
              <a:t> </a:t>
            </a:r>
            <a:r>
              <a:rPr lang="ru-RU" sz="1400" b="1" i="1" dirty="0" err="1"/>
              <a:t>С</a:t>
            </a:r>
            <a:r>
              <a:rPr lang="ru-RU" sz="1400" b="1" baseline="-25000" dirty="0" err="1"/>
              <a:t>тгп</a:t>
            </a:r>
            <a:r>
              <a:rPr lang="ru-RU" sz="1400" b="1" dirty="0"/>
              <a:t> + </a:t>
            </a:r>
            <a:r>
              <a:rPr lang="ru-RU" sz="1400" b="1" i="1" dirty="0" err="1" smtClean="0"/>
              <a:t>Е</a:t>
            </a:r>
            <a:r>
              <a:rPr lang="ru-RU" sz="1400" b="1" baseline="-25000" dirty="0" err="1" smtClean="0"/>
              <a:t>н</a:t>
            </a:r>
            <a:r>
              <a:rPr lang="ru-RU" sz="1400" b="1" dirty="0" smtClean="0"/>
              <a:t>·</a:t>
            </a:r>
            <a:r>
              <a:rPr lang="ru-RU" sz="1400" b="1" i="1" dirty="0" err="1" smtClean="0"/>
              <a:t>К</a:t>
            </a:r>
            <a:r>
              <a:rPr lang="ru-RU" sz="1400" b="1" baseline="-25000" dirty="0" err="1" smtClean="0"/>
              <a:t>уд</a:t>
            </a:r>
            <a:endParaRPr lang="ru-RU" sz="1400" b="1" baseline="-25000" dirty="0" smtClean="0"/>
          </a:p>
          <a:p>
            <a:pPr algn="ctr"/>
            <a:endParaRPr lang="ru-RU" sz="1400" b="1" dirty="0"/>
          </a:p>
          <a:p>
            <a:r>
              <a:rPr lang="ru-RU" sz="1400" dirty="0" smtClean="0"/>
              <a:t>где </a:t>
            </a:r>
            <a:r>
              <a:rPr lang="ru-RU" sz="1400" i="1" dirty="0" err="1"/>
              <a:t>С</a:t>
            </a:r>
            <a:r>
              <a:rPr lang="ru-RU" sz="1400" baseline="-25000" dirty="0" err="1"/>
              <a:t>пр</a:t>
            </a:r>
            <a:r>
              <a:rPr lang="ru-RU" sz="1400" dirty="0"/>
              <a:t> - затраты на приобретение сырья;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тс</a:t>
            </a:r>
            <a:r>
              <a:rPr lang="ru-RU" sz="1400" dirty="0"/>
              <a:t> - затраты на транспортирование сырья от места производства до перерабатывающего предприятия;</a:t>
            </a:r>
          </a:p>
          <a:p>
            <a:r>
              <a:rPr lang="ru-RU" sz="1400" i="1" dirty="0"/>
              <a:t>С</a:t>
            </a:r>
            <a:r>
              <a:rPr lang="ru-RU" sz="1400" baseline="-25000" dirty="0"/>
              <a:t>пер</a:t>
            </a:r>
            <a:r>
              <a:rPr lang="ru-RU" sz="1400" dirty="0"/>
              <a:t> - затраты предприятия на переработку сырья в готовую продукцию;</a:t>
            </a:r>
          </a:p>
          <a:p>
            <a:r>
              <a:rPr lang="ru-RU" sz="1400" i="1" dirty="0" err="1"/>
              <a:t>С</a:t>
            </a:r>
            <a:r>
              <a:rPr lang="ru-RU" sz="1400" baseline="-25000" dirty="0" err="1"/>
              <a:t>тгп</a:t>
            </a:r>
            <a:r>
              <a:rPr lang="ru-RU" sz="1400" dirty="0"/>
              <a:t> - затраты на транспортирование готовой продукции с предприятия потребителю;</a:t>
            </a:r>
          </a:p>
          <a:p>
            <a:r>
              <a:rPr lang="ru-RU" sz="1400" i="1" dirty="0" err="1"/>
              <a:t>Е</a:t>
            </a:r>
            <a:r>
              <a:rPr lang="ru-RU" sz="1400" baseline="-25000" dirty="0" err="1"/>
              <a:t>н</a:t>
            </a:r>
            <a:r>
              <a:rPr lang="ru-RU" sz="1400" dirty="0"/>
              <a:t> - нормативный коэффициент сравнительной эффективности капитальных вложений </a:t>
            </a:r>
            <a:r>
              <a:rPr lang="ru-RU" sz="1400" dirty="0" smtClean="0"/>
              <a:t>(</a:t>
            </a:r>
            <a:r>
              <a:rPr lang="ru-RU" sz="1400" i="1" dirty="0" err="1" smtClean="0"/>
              <a:t>Е</a:t>
            </a:r>
            <a:r>
              <a:rPr lang="ru-RU" sz="1400" baseline="-25000" dirty="0" err="1" smtClean="0"/>
              <a:t>н</a:t>
            </a:r>
            <a:r>
              <a:rPr lang="ru-RU" sz="1400" dirty="0" smtClean="0"/>
              <a:t> </a:t>
            </a:r>
            <a:r>
              <a:rPr lang="ru-RU" sz="1400" dirty="0"/>
              <a:t>= 0,12);</a:t>
            </a:r>
          </a:p>
          <a:p>
            <a:r>
              <a:rPr lang="ru-RU" sz="1400" i="1" dirty="0" err="1"/>
              <a:t>К</a:t>
            </a:r>
            <a:r>
              <a:rPr lang="ru-RU" sz="1400" baseline="-25000" dirty="0" err="1"/>
              <a:t>уд</a:t>
            </a:r>
            <a:r>
              <a:rPr lang="ru-RU" sz="1400" dirty="0"/>
              <a:t> - удельные капиталовложения на строительство предприятия</a:t>
            </a:r>
            <a:r>
              <a:rPr lang="ru-RU" sz="1400" dirty="0" smtClean="0"/>
              <a:t>,</a:t>
            </a:r>
            <a:endParaRPr lang="ru-RU" sz="1400" dirty="0"/>
          </a:p>
          <a:p>
            <a:pPr algn="ctr"/>
            <a:r>
              <a:rPr lang="ru-RU" sz="1400" b="1" dirty="0"/>
              <a:t> </a:t>
            </a:r>
            <a:r>
              <a:rPr lang="ru-RU" sz="1400" b="1" i="1" dirty="0" err="1"/>
              <a:t>К</a:t>
            </a:r>
            <a:r>
              <a:rPr lang="ru-RU" sz="1400" b="1" baseline="-25000" dirty="0" err="1"/>
              <a:t>уд</a:t>
            </a:r>
            <a:r>
              <a:rPr lang="ru-RU" sz="1400" b="1" dirty="0"/>
              <a:t> = </a:t>
            </a:r>
            <a:r>
              <a:rPr lang="ru-RU" sz="1400" b="1" i="1" dirty="0"/>
              <a:t>Ф</a:t>
            </a:r>
            <a:r>
              <a:rPr lang="ru-RU" sz="1400" b="1" dirty="0"/>
              <a:t>/</a:t>
            </a:r>
            <a:r>
              <a:rPr lang="ru-RU" sz="1400" b="1" i="1" dirty="0" err="1"/>
              <a:t>Q</a:t>
            </a:r>
            <a:r>
              <a:rPr lang="ru-RU" sz="1400" b="1" baseline="-25000" dirty="0" err="1"/>
              <a:t>г</a:t>
            </a:r>
            <a:r>
              <a:rPr lang="ru-RU" sz="1400" b="1" baseline="-25000" dirty="0"/>
              <a:t> </a:t>
            </a:r>
            <a:endParaRPr lang="ru-RU" sz="1400" b="1" baseline="-25000" dirty="0" smtClean="0"/>
          </a:p>
          <a:p>
            <a:pPr algn="ctr"/>
            <a:endParaRPr lang="ru-RU" sz="1400" b="1" baseline="-25000" dirty="0"/>
          </a:p>
          <a:p>
            <a:r>
              <a:rPr lang="ru-RU" sz="1400" dirty="0" smtClean="0"/>
              <a:t>где </a:t>
            </a:r>
            <a:r>
              <a:rPr lang="ru-RU" sz="1400" b="1" i="1" dirty="0" smtClean="0"/>
              <a:t> </a:t>
            </a:r>
            <a:r>
              <a:rPr lang="ru-RU" sz="1400" i="1" dirty="0" smtClean="0"/>
              <a:t>Ф</a:t>
            </a:r>
            <a:r>
              <a:rPr lang="ru-RU" sz="1400" dirty="0" smtClean="0"/>
              <a:t> </a:t>
            </a:r>
            <a:r>
              <a:rPr lang="ru-RU" sz="1400" dirty="0"/>
              <a:t>- стоимость основных промышленно-производственных фондов, </a:t>
            </a:r>
            <a:r>
              <a:rPr lang="ru-RU" sz="1400" dirty="0" smtClean="0"/>
              <a:t>  </a:t>
            </a:r>
          </a:p>
          <a:p>
            <a:r>
              <a:rPr lang="ru-RU" sz="1400" i="1" dirty="0" err="1" smtClean="0"/>
              <a:t>Q</a:t>
            </a:r>
            <a:r>
              <a:rPr lang="ru-RU" sz="1400" baseline="-25000" dirty="0" err="1" smtClean="0"/>
              <a:t>г</a:t>
            </a:r>
            <a:r>
              <a:rPr lang="ru-RU" sz="1400" dirty="0" smtClean="0"/>
              <a:t> </a:t>
            </a:r>
            <a:r>
              <a:rPr lang="ru-RU" sz="1400" dirty="0"/>
              <a:t>- годовая проектная мощность </a:t>
            </a:r>
            <a:r>
              <a:rPr lang="ru-RU" sz="1400" dirty="0" smtClean="0"/>
              <a:t>предприятия</a:t>
            </a:r>
            <a:endParaRPr lang="ru-RU" sz="1400" dirty="0"/>
          </a:p>
          <a:p>
            <a:r>
              <a:rPr lang="ru-RU" sz="1400" dirty="0"/>
              <a:t>	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4149080"/>
            <a:ext cx="2448272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067944" y="5877272"/>
            <a:ext cx="1152128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06489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1.1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Классификация производственных предприятий по назначению и технологии работ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538661" y="1524650"/>
            <a:ext cx="8425827" cy="500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81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568952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Таблица 1.2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Классификация производственных предприятий по капитальности оборудования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1196752"/>
            <a:ext cx="8712968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89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136904" cy="4468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ОРГАНИЗАЦИЯ КОНТРОЛЯ КАЧЕСТВА ПРОДУКЦИИ ПРОИЗВОДСТВЕННЫХ ПРЕДПРИЯТИЙ ДОРОЖНОГО СТРОИТЕЛЬСТВА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Качество продукции</a:t>
            </a:r>
            <a:r>
              <a:rPr lang="ru-RU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совокупность свойств продукции, обусловливающих её пригодность удовлетворять определенные потребности в соответствии с её назначением.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Показатель качества продукции</a:t>
            </a:r>
            <a:r>
              <a:rPr lang="ru-RU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количественная характеристика одного или нескольких свойств продукции, составляющих её качество, применительно к определённому назначению при её создании, эксплуатации или потреблении.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Регламентированное значение показателя качества продукции</a:t>
            </a:r>
            <a:r>
              <a:rPr lang="ru-RU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значение показателя качества продукции, установленное нормативной документацией.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ea typeface="TimesNewRomanPS-ItalicMT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ea typeface="TimesNewRomanPS-ItalicMT"/>
              </a:rPr>
              <a:t>        Контроль </a:t>
            </a:r>
            <a:r>
              <a:rPr lang="ru-RU" b="1" i="1" dirty="0">
                <a:latin typeface="Times New Roman" panose="02020603050405020304" pitchFamily="18" charset="0"/>
                <a:ea typeface="TimesNewRomanPS-ItalicMT"/>
              </a:rPr>
              <a:t>(технический контроль)</a:t>
            </a:r>
            <a:r>
              <a:rPr lang="ru-RU" i="1" dirty="0">
                <a:latin typeface="Times New Roman" panose="02020603050405020304" pitchFamily="18" charset="0"/>
                <a:ea typeface="TimesNewRomanPS-ItalicMT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NewRomanPS-BoldMT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TimesNewRomanPSMT"/>
              </a:rPr>
              <a:t>проверка соответствия объекта установленным техническим требованиям.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89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21172"/>
            <a:ext cx="8424936" cy="351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Качество </a:t>
            </a:r>
            <a:r>
              <a:rPr lang="ru-RU" b="1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законченного</a:t>
            </a:r>
            <a:r>
              <a:rPr lang="ru-RU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строительством сооружения зависит от многих факторов, которые укрупненно можно разбить на три группы: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Качество проектных решений – оценивается в зависимости от эффективности технических, экономических, технологических, </a:t>
            </a:r>
            <a:r>
              <a:rPr lang="ru-RU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объемнопланировочных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и конструктивных решений.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Качество материалов и конструкций, производимых производственными предприятиями.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3. Качество выполнения строительно-монтажных работ (соблюдение технологических режимов, требований ГОСТ, СНиП, ТУ и т.д.).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NewRomanPSMT"/>
              </a:rPr>
              <a:t>    Контроль </a:t>
            </a:r>
            <a:r>
              <a:rPr lang="ru-RU" dirty="0">
                <a:latin typeface="Times New Roman" panose="02020603050405020304" pitchFamily="18" charset="0"/>
                <a:ea typeface="TimesNewRomanPSMT"/>
              </a:rPr>
              <a:t>качества приготовления продукции производственных предприятий включает: </a:t>
            </a:r>
            <a:r>
              <a:rPr lang="ru-RU" b="1" i="1" dirty="0">
                <a:latin typeface="Times New Roman" panose="02020603050405020304" pitchFamily="18" charset="0"/>
                <a:ea typeface="TimesNewRomanPS-ItalicMT"/>
              </a:rPr>
              <a:t>входной, </a:t>
            </a:r>
            <a:r>
              <a:rPr lang="ru-RU" b="1" i="1" dirty="0">
                <a:latin typeface="Times New Roman" panose="02020603050405020304" pitchFamily="18" charset="0"/>
                <a:ea typeface="TimesNewRomanPSMT"/>
              </a:rPr>
              <a:t>операционный и выходной (приемочный).</a:t>
            </a:r>
            <a:endParaRPr lang="ru-RU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5516" y="3933056"/>
            <a:ext cx="8784976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Лаборатории строительных управлений заводов, полигонов выполняют следующие задачи: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- контроль качества всех поступающих материалов и изделий;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- контроль качества материалов собственной разработки, применяемых в строительстве.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Качество </a:t>
            </a: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материалов должно подтверждаться техническими паспортами и маркировкой.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99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4617" y="1412776"/>
            <a:ext cx="8712968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Контрольные вопросы к главе 1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Что понимают под термином «производственная база дорожного строительства».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Как классифицируются производственные предприятия?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3. Какие производственные предприятия вы знаете?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Какие основные виды работ существуют в дорожном строительстве?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5. Что понимается под качеством выпускаемой продукции производственными предприятиями?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6. Какие задачи стоят перед лабораторией производственного предприятия?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7. Какие категории качества существуют в промышленности строительных материалов?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8. По каким нормативным документам оценивают качество строительных материалов?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3367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777</Words>
  <Application>Microsoft Office PowerPoint</Application>
  <PresentationFormat>Экран (4:3)</PresentationFormat>
  <Paragraphs>101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NewtonC</vt:lpstr>
      <vt:lpstr>Times New Roman</vt:lpstr>
      <vt:lpstr>TimesNewRomanPS-BoldMT</vt:lpstr>
      <vt:lpstr>TimesNewRomanPS-ItalicMT</vt:lpstr>
      <vt:lpstr>TimesNewRomanPSMT</vt:lpstr>
      <vt:lpstr>Тема Office</vt:lpstr>
      <vt:lpstr>Презентация PowerPoint</vt:lpstr>
      <vt:lpstr>СПИСОК РЕКОМЕНДУЕМОЙ ЛИТЕРАТУРЫ</vt:lpstr>
      <vt:lpstr>Презентация PowerPoint</vt:lpstr>
      <vt:lpstr>Лекция 1  Назначение, классификация и размещение производственных предприятий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Зарема</dc:creator>
  <cp:lastModifiedBy>Bakytbek</cp:lastModifiedBy>
  <cp:revision>120</cp:revision>
  <dcterms:created xsi:type="dcterms:W3CDTF">2014-08-09T05:36:50Z</dcterms:created>
  <dcterms:modified xsi:type="dcterms:W3CDTF">2020-09-02T16:16:21Z</dcterms:modified>
</cp:coreProperties>
</file>